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0" Type="http://schemas.openxmlformats.org/officeDocument/2006/relationships/slide" Target="slides/slide5.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gif>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6e0ce918b7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6e0ce918b7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6e0ce918b7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6e0ce918b7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6e0ce918b7_0_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6e0ce918b7_0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6e0ce918b7_0_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6e0ce918b7_0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tr"/>
              <a:t>ERATOSTEN KALBURU</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55000" lnSpcReduction="20000"/>
          </a:bodyPr>
          <a:lstStyle/>
          <a:p>
            <a:pPr indent="0" lvl="0" marL="0" rtl="0" algn="ctr">
              <a:spcBef>
                <a:spcPts val="0"/>
              </a:spcBef>
              <a:spcAft>
                <a:spcPts val="0"/>
              </a:spcAft>
              <a:buNone/>
            </a:pPr>
            <a:r>
              <a:rPr lang="tr"/>
              <a:t>Asal Sayı Kalburu</a:t>
            </a:r>
            <a:endParaRPr/>
          </a:p>
          <a:p>
            <a:pPr indent="0" lvl="0" marL="0" rtl="0" algn="ctr">
              <a:spcBef>
                <a:spcPts val="0"/>
              </a:spcBef>
              <a:spcAft>
                <a:spcPts val="0"/>
              </a:spcAft>
              <a:buNone/>
            </a:pPr>
            <a:r>
              <a:rPr lang="tr"/>
              <a:t>Emre Topcu / 432</a:t>
            </a:r>
            <a:endParaRPr/>
          </a:p>
          <a:p>
            <a:pPr indent="0" lvl="0" marL="0" rtl="0" algn="ctr">
              <a:spcBef>
                <a:spcPts val="0"/>
              </a:spcBef>
              <a:spcAft>
                <a:spcPts val="0"/>
              </a:spcAft>
              <a:buNone/>
            </a:pPr>
            <a:r>
              <a:rPr lang="tr"/>
              <a:t>11-A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solidFill>
                  <a:srgbClr val="FF9900"/>
                </a:solidFill>
              </a:rPr>
              <a:t>Nedir ?</a:t>
            </a:r>
            <a:endParaRPr>
              <a:solidFill>
                <a:srgbClr val="FF9900"/>
              </a:solidFill>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a:t>Eratosten tarafından geliştirilen bu yöntemin amacı belirli bir tam sayıya kadar yer alan asal sayıların bulunması için kullanılan bir yöntemdir.</a:t>
            </a:r>
            <a:endParaRPr/>
          </a:p>
          <a:p>
            <a:pPr indent="0" lvl="0" marL="0" rtl="0" algn="l">
              <a:spcBef>
                <a:spcPts val="1200"/>
              </a:spcBef>
              <a:spcAft>
                <a:spcPts val="1200"/>
              </a:spcAft>
              <a:buNone/>
            </a:pPr>
            <a:r>
              <a:rPr lang="tr"/>
              <a:t>	Mantığı şöyle açıklanabilir bir eleğe belirlenen sayı kadar sayı dökülür asal sayıların katları eleğin altında kalır yani elenir üstünde kalan ise bizim asal sayılarımız olur. (2,3,5,7,11) Asal sayılarının katlarını elememiz yetmektedir.</a:t>
            </a:r>
            <a:endParaRPr/>
          </a:p>
        </p:txBody>
      </p:sp>
      <p:pic>
        <p:nvPicPr>
          <p:cNvPr id="62" name="Google Shape;62;p14"/>
          <p:cNvPicPr preferRelativeResize="0"/>
          <p:nvPr/>
        </p:nvPicPr>
        <p:blipFill>
          <a:blip r:embed="rId3">
            <a:alphaModFix/>
          </a:blip>
          <a:stretch>
            <a:fillRect/>
          </a:stretch>
        </p:blipFill>
        <p:spPr>
          <a:xfrm>
            <a:off x="6995375" y="3169100"/>
            <a:ext cx="1836925" cy="1836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solidFill>
                  <a:srgbClr val="FF9900"/>
                </a:solidFill>
              </a:rPr>
              <a:t>İşleyişi</a:t>
            </a:r>
            <a:endParaRPr>
              <a:solidFill>
                <a:srgbClr val="FF9900"/>
              </a:solidFill>
            </a:endParaRPr>
          </a:p>
        </p:txBody>
      </p:sp>
      <p:pic>
        <p:nvPicPr>
          <p:cNvPr id="68" name="Google Shape;68;p15"/>
          <p:cNvPicPr preferRelativeResize="0"/>
          <p:nvPr/>
        </p:nvPicPr>
        <p:blipFill>
          <a:blip r:embed="rId3">
            <a:alphaModFix/>
          </a:blip>
          <a:stretch>
            <a:fillRect/>
          </a:stretch>
        </p:blipFill>
        <p:spPr>
          <a:xfrm>
            <a:off x="4593663" y="1213525"/>
            <a:ext cx="4238625" cy="3514725"/>
          </a:xfrm>
          <a:prstGeom prst="rect">
            <a:avLst/>
          </a:prstGeom>
          <a:noFill/>
          <a:ln>
            <a:noFill/>
          </a:ln>
        </p:spPr>
      </p:pic>
      <p:sp>
        <p:nvSpPr>
          <p:cNvPr id="69" name="Google Shape;69;p15"/>
          <p:cNvSpPr txBox="1"/>
          <p:nvPr/>
        </p:nvSpPr>
        <p:spPr>
          <a:xfrm>
            <a:off x="311700" y="1213525"/>
            <a:ext cx="4167000" cy="332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sz="1700">
                <a:solidFill>
                  <a:schemeClr val="dk1"/>
                </a:solidFill>
              </a:rPr>
              <a:t>-İlk olarak 2 ile başlanır ve istenilen tam sayıya kadar olan sayılar yazılır.</a:t>
            </a:r>
            <a:endParaRPr sz="1700">
              <a:solidFill>
                <a:schemeClr val="dk1"/>
              </a:solidFill>
            </a:endParaRPr>
          </a:p>
          <a:p>
            <a:pPr indent="0" lvl="0" marL="0" rtl="0" algn="l">
              <a:spcBef>
                <a:spcPts val="0"/>
              </a:spcBef>
              <a:spcAft>
                <a:spcPts val="0"/>
              </a:spcAft>
              <a:buNone/>
            </a:pPr>
            <a:r>
              <a:rPr lang="tr" sz="1700">
                <a:solidFill>
                  <a:schemeClr val="dk1"/>
                </a:solidFill>
              </a:rPr>
              <a:t>-İkiden başlanır ama iki katılmaz sonra ikinin katları tek tek elenir. (yani eleğin altına düşer)</a:t>
            </a:r>
            <a:endParaRPr sz="1700">
              <a:solidFill>
                <a:schemeClr val="dk1"/>
              </a:solidFill>
            </a:endParaRPr>
          </a:p>
          <a:p>
            <a:pPr indent="0" lvl="0" marL="0" rtl="0" algn="l">
              <a:spcBef>
                <a:spcPts val="0"/>
              </a:spcBef>
              <a:spcAft>
                <a:spcPts val="0"/>
              </a:spcAft>
              <a:buNone/>
            </a:pPr>
            <a:r>
              <a:rPr lang="tr" sz="1700">
                <a:solidFill>
                  <a:schemeClr val="dk1"/>
                </a:solidFill>
              </a:rPr>
              <a:t>-Daha sonra üçe geçilir yine aynı şekilde üç katılmadan katları elenir iki ile ortak katlarına dokunulmaz</a:t>
            </a:r>
            <a:endParaRPr sz="1700">
              <a:solidFill>
                <a:schemeClr val="dk1"/>
              </a:solidFill>
            </a:endParaRPr>
          </a:p>
          <a:p>
            <a:pPr indent="0" lvl="0" marL="0" rtl="0" algn="l">
              <a:spcBef>
                <a:spcPts val="0"/>
              </a:spcBef>
              <a:spcAft>
                <a:spcPts val="0"/>
              </a:spcAft>
              <a:buNone/>
            </a:pPr>
            <a:r>
              <a:rPr lang="tr" sz="1700">
                <a:solidFill>
                  <a:schemeClr val="dk1"/>
                </a:solidFill>
              </a:rPr>
              <a:t>-Aynı işlemleri 5 ve 7 için uyguladığımızda elenmeyen tüm sayılar eleğin üstünde kalır yani boyanmayan tüm sayılara asal sayı denir.</a:t>
            </a:r>
            <a:endParaRPr sz="17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Kaynakça</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tr"/>
              <a:t>https://tr.wikipedia.org/wiki/Eratosten_kalburu</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2285400"/>
            <a:ext cx="8520600" cy="572700"/>
          </a:xfrm>
          <a:prstGeom prst="rect">
            <a:avLst/>
          </a:prstGeom>
        </p:spPr>
        <p:txBody>
          <a:bodyPr anchorCtr="0" anchor="t" bIns="91425" lIns="91425" spcFirstLastPara="1" rIns="91425" wrap="square" tIns="91425">
            <a:normAutofit fontScale="90000"/>
          </a:bodyPr>
          <a:lstStyle/>
          <a:p>
            <a:pPr indent="0" lvl="0" marL="1828800" rtl="0" algn="l">
              <a:spcBef>
                <a:spcPts val="0"/>
              </a:spcBef>
              <a:spcAft>
                <a:spcPts val="0"/>
              </a:spcAft>
              <a:buNone/>
            </a:pPr>
            <a:r>
              <a:rPr lang="tr"/>
              <a:t>Beni dinlediğiniz için teşekkürler.</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